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2" r:id="rId4"/>
    <p:sldId id="263" r:id="rId5"/>
    <p:sldId id="264" r:id="rId6"/>
    <p:sldId id="265" r:id="rId7"/>
    <p:sldId id="266" r:id="rId8"/>
    <p:sldId id="267" r:id="rId9"/>
    <p:sldId id="269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80"/>
    <a:srgbClr val="9999FF"/>
    <a:srgbClr val="85DFFF"/>
    <a:srgbClr val="FFFF00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42" autoAdjust="0"/>
    <p:restoredTop sz="94660"/>
  </p:normalViewPr>
  <p:slideViewPr>
    <p:cSldViewPr>
      <p:cViewPr>
        <p:scale>
          <a:sx n="90" d="100"/>
          <a:sy n="90" d="100"/>
        </p:scale>
        <p:origin x="-600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8C4FF4-6EE1-4A76-9B8F-B2F594D6C87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23.09.2022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BF7A747-1B53-4B3F-B8D2-D8AB0E12814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4BD201-5F9C-4593-BEFD-74C971F0B55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23.09.2022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B22E6F0-797A-404D-B2F0-96032D2C16E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7A3035-02C7-4538-A480-C6887B19F5A6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23.09.2022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18664C-3B03-4311-A452-8E87A1DF2E36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52DDE1-E9F2-4B50-AB95-1A36B28481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23.09.2022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87BA6C-DE82-4922-A007-5CB817EE4E20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5011FA9-72D4-4D0D-AA04-5200C8F96D1C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23.09.2022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4CBFCBB-F7D8-4AD9-B5F9-93687358CA6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18AA105-3B9A-485F-A7BD-B3B1C1BFF994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23.09.2022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9217202-91A5-4841-8837-12B3422A9C1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03E727-7E97-4B76-A273-97C117DFD6DE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23.09.2022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F140D1-42AB-456C-B3EB-2E58162D29C5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2FDA9A-A9AF-4522-BA4E-959710ABA8F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23.09.2022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4C3DF-49FF-4AA4-A1AB-8615103FAECA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1C31E6-6AC6-4E62-806B-D0CB1E8C6262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23.09.2022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B0E188-B191-46AC-99B7-5113417AE6AB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E59BE0-226E-4980-AAF5-F1A9DF7C7AE8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23.09.2022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D8319C-EFFD-43A6-A723-9E31BBA50F68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194FB44-2B3A-4EA5-B708-4FEB9F41BBF1}" type="datetimeFigureOut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23.09.2022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7C51498-F984-481A-8E8C-4DDFA9BC9183}" type="slidenum">
              <a:rPr lang="ru-RU">
                <a:solidFill>
                  <a:prstClr val="black"/>
                </a:solidFill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 descr="https://avatanplus.com/files/resources/original/5700bcbf48023153dae14b3f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" name="Picture 7" descr="D:\Лидия\шаблоны\Ольга Бор\Care Bears\облака.png"/>
          <p:cNvPicPr>
            <a:picLocks noChangeAspect="1" noChangeArrowheads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2060104" y="1562985"/>
            <a:ext cx="4813818" cy="85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6"/>
          <p:cNvGrpSpPr/>
          <p:nvPr/>
        </p:nvGrpSpPr>
        <p:grpSpPr>
          <a:xfrm>
            <a:off x="685800" y="1447800"/>
            <a:ext cx="7757532" cy="2941307"/>
            <a:chOff x="1101856" y="2031631"/>
            <a:chExt cx="7179237" cy="3098506"/>
          </a:xfrm>
        </p:grpSpPr>
        <p:sp>
          <p:nvSpPr>
            <p:cNvPr id="3" name="Прямоугольник 2"/>
            <p:cNvSpPr/>
            <p:nvPr/>
          </p:nvSpPr>
          <p:spPr>
            <a:xfrm>
              <a:off x="1101856" y="2031631"/>
              <a:ext cx="7179237" cy="24316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sz="900" b="1" dirty="0">
                <a:ln w="19050">
                  <a:solidFill>
                    <a:prstClr val="white"/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2187088" y="4741066"/>
              <a:ext cx="254640" cy="3890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 dirty="0">
                <a:solidFill>
                  <a:schemeClr val="accent3">
                    <a:lumMod val="75000"/>
                  </a:schemeClr>
                </a:solidFill>
                <a:latin typeface="Arial" charset="0"/>
                <a:cs typeface="Arial" charset="0"/>
              </a:endParaRPr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981200" y="2057400"/>
            <a:ext cx="60198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Краткая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презентация к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ОСНОВНОЙ ОБРАЗОВАТЕЛЬНОЙ ПРОГРАММЕ 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ДЕТСКОГО САДА №4</a:t>
            </a:r>
          </a:p>
          <a:p>
            <a:pPr algn="ctr"/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Перечень обязательных праздников Младшая группа Средняя группа Новый год 23 февраля Старшая группа Новый год 23 февраля 8 марта Подготовительная группа Новый год 8 марта Новый год 23 февраля 9 мая 23 февраля 9 мая 8 марта 9 мая 8 марта 9 мая День космонавтики День космонавтик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1143000"/>
            <a:ext cx="73914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400" y="1295399"/>
            <a:ext cx="7239000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Примерный перечень центров активности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1) Центр строительства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u="sng" dirty="0" smtClean="0">
                <a:latin typeface="Times New Roman" pitchFamily="18" charset="0"/>
                <a:cs typeface="Times New Roman" pitchFamily="18" charset="0"/>
              </a:rPr>
              <a:t>(модули, конструкторы)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2) Центр сюжетно-ролевых игр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u="sng" dirty="0" smtClean="0">
                <a:latin typeface="Times New Roman" pitchFamily="18" charset="0"/>
                <a:cs typeface="Times New Roman" pitchFamily="18" charset="0"/>
              </a:rPr>
              <a:t>(куклы, коляски, наборы для игр в профессии)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3)Центр театрализованных (драматических ) игр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u="sng" dirty="0" smtClean="0">
                <a:latin typeface="Times New Roman" pitchFamily="18" charset="0"/>
                <a:cs typeface="Times New Roman" pitchFamily="18" charset="0"/>
              </a:rPr>
              <a:t>(ширма, атрибуты для </a:t>
            </a:r>
            <a:r>
              <a:rPr lang="ru-RU" sz="1400" i="1" u="sng" dirty="0" err="1" smtClean="0">
                <a:latin typeface="Times New Roman" pitchFamily="18" charset="0"/>
                <a:cs typeface="Times New Roman" pitchFamily="18" charset="0"/>
              </a:rPr>
              <a:t>ряжения</a:t>
            </a:r>
            <a:r>
              <a:rPr lang="ru-RU" sz="1400" i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4) Центр музыки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u="sng" dirty="0" smtClean="0">
                <a:latin typeface="Times New Roman" pitchFamily="18" charset="0"/>
                <a:cs typeface="Times New Roman" pitchFamily="18" charset="0"/>
              </a:rPr>
              <a:t>(детские музыкальные инструменты, игры)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5)Центр изобразительного искусства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u="sng" dirty="0" smtClean="0">
                <a:latin typeface="Times New Roman" pitchFamily="18" charset="0"/>
                <a:cs typeface="Times New Roman" pitchFamily="18" charset="0"/>
              </a:rPr>
              <a:t>(бумага, </a:t>
            </a:r>
            <a:r>
              <a:rPr lang="ru-RU" sz="1400" i="1" u="sng" dirty="0" err="1" smtClean="0">
                <a:latin typeface="Times New Roman" pitchFamily="18" charset="0"/>
                <a:cs typeface="Times New Roman" pitchFamily="18" charset="0"/>
              </a:rPr>
              <a:t>крандаши</a:t>
            </a:r>
            <a:r>
              <a:rPr lang="ru-RU" sz="1400" i="1" u="sng" dirty="0" smtClean="0">
                <a:latin typeface="Times New Roman" pitchFamily="18" charset="0"/>
                <a:cs typeface="Times New Roman" pitchFamily="18" charset="0"/>
              </a:rPr>
              <a:t>, кисти, краски)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6)Центр мелкой моторики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u="sng" dirty="0" smtClean="0">
                <a:latin typeface="Times New Roman" pitchFamily="18" charset="0"/>
                <a:cs typeface="Times New Roman" pitchFamily="18" charset="0"/>
              </a:rPr>
              <a:t>(игрушки с действиями </a:t>
            </a:r>
            <a:r>
              <a:rPr lang="ru-RU" sz="1400" i="1" u="sng" dirty="0" err="1" smtClean="0">
                <a:latin typeface="Times New Roman" pitchFamily="18" charset="0"/>
                <a:cs typeface="Times New Roman" pitchFamily="18" charset="0"/>
              </a:rPr>
              <a:t>нанизывающиеся,ввинчивающиеся,бусы</a:t>
            </a:r>
            <a:r>
              <a:rPr lang="ru-RU" sz="1400" i="1" u="sng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7) Центр конструирования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(конструкторы)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8) Центр настольных игр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, лото, домино)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9) Центр математики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(часы, весы, линейки, головоломки)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10) Центр науки и естествознания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(календарь погоды,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глобус,магниты,микроскоп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1600200"/>
            <a:ext cx="7391400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Примерный перечень центров активности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11) Центр грамотности и письма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(плакат с алфавитом, магнитная азбука, кубики с буквами)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12)Литературный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центр (диски с музыкой, с аудиозаписями сказок, книги)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13)Место для отдыха/уголок уединения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(любой тихий уголок)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14) Центр песка и воды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(специализированный стол для игр с водой и песком)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15) Спортивный центр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(шведская стенка, спортивный уголок)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16) Место для группового сбора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(ковер, стульчики, подушки для сиденья, магнитная или интерактивная доска,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флипчарт-это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мольберт с креплением для листа)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17) Место для проведения групповых занятий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ковер, стульчики, подушки для сиденья, магнитная или интерактивная доска, </a:t>
            </a:r>
            <a:r>
              <a:rPr lang="ru-RU" sz="1600" i="1" dirty="0" err="1" smtClean="0">
                <a:latin typeface="Times New Roman" pitchFamily="18" charset="0"/>
                <a:cs typeface="Times New Roman" pitchFamily="18" charset="0"/>
              </a:rPr>
              <a:t>флипчарт-это</a:t>
            </a:r>
            <a:r>
              <a:rPr lang="ru-RU" sz="1600" i="1" dirty="0" smtClean="0">
                <a:latin typeface="Times New Roman" pitchFamily="18" charset="0"/>
                <a:cs typeface="Times New Roman" pitchFamily="18" charset="0"/>
              </a:rPr>
              <a:t> мольберт с креплением для листа)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Ожидаемые . образовательные результаты (целевые ориентиры) с. 32-33.  Мотивационные Предметные образовательные результаты образовательные результаты Знания, умения и навыки Ценностные представления и мотивационные ресурсы Универсальные образовательные результаты Когнитивные способности Коммуникативные способности Регуляторные способно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219200"/>
            <a:ext cx="73914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14400" y="1371600"/>
            <a:ext cx="73152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Взаимодействие детского сада с семьей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«Союз педагогов и родителей – залог счастливого детства»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1. Взаимное информирование о ребенке и разумное использование полученной информации педагогами и родителями в интересах детей.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2. Обеспечение открытости дошкольного образования (открытость и доступность информации, регулярность информирования, свободный доступ родителей в образовательное пространство детского сада);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3. Обеспечение максимального участия родителей в образовательном процессе (участие родителей в мероприятиях, в решении организационных вопросов);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4. Обеспечение педагогической поддержки семьи и повышения компетентности родителей в вопросах развития образования, охраны и укрепления здоровья детей;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5. Обеспечение единства подходов к воспитанию детей в условиях дошкольного образовательного учреждения и семьи.</a:t>
            </a:r>
          </a:p>
          <a:p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1371600"/>
            <a:ext cx="7086600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Учебно-методический комплекс к программе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«От рождения до школы»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ОО «Социально-коммуникативное развитие»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Абрамова Л.В.,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Слепцова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И.Ф. «Социально-коммуникативное развитие дошкольников.» (по всем возрастам)</a:t>
            </a:r>
          </a:p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ОО «Познавательное развитие»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Помораева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И.А.,Позина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В.А. «Формирование элементарных математических представлений»</a:t>
            </a:r>
          </a:p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Парциальные программы: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«Математика в детском саду» В.н.Новикова, «Юный эколог» С.Н.Николаева</a:t>
            </a:r>
          </a:p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ОО «Речевое развитие»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Гербова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В.В. «Развитие речи в детском саду»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Хрестоматии для чтения детям в детском саду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1752600"/>
            <a:ext cx="716280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Учебно-методический комплекс к программе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«От рождения до школы»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ОО «Художественно-эстетическое развитие»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Зацепина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М.Б.,Жукова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Г.Е.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«Музыкальное воспитание в детском саду»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Комарова Т.С. «Изобразительная деятельность в детском саду»</a:t>
            </a:r>
          </a:p>
          <a:p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ОО «Физическое развитие»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Пензулаева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Л.И. «Физическая культура в детском саду»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Федорова С.Ю. «Планы физкультурных занятий с детьми»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76400" y="2438400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7399" y="1600200"/>
            <a:ext cx="5638801" cy="3733801"/>
          </a:xfrm>
        </p:spPr>
        <p:txBody>
          <a:bodyPr/>
          <a:lstStyle/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Главная цель дошкольного образования</a:t>
            </a:r>
          </a:p>
          <a:p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«Воспитание гармонично развитой и социально ответственной личности на основе духовно-нравственных ценностей народов Российской Федерации, исторических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национально-культурных традиций»</a:t>
            </a:r>
            <a:endParaRPr lang="ru-RU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16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УКАЗ ПРЕЗИДЕНТА РФ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07.05.2018 г. № 204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«О национальных целях и стратегических задачах развития РФ на период до 2024 г.»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 ЦЕЛЬ ЯВЛЯЕТСЯ ГЛАВНОЙ ЦЕЛЬЮ ПРОГРАММЫ «От рождения до школы»</a:t>
            </a:r>
            <a:endParaRPr lang="ru-RU" sz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990600" y="1447800"/>
            <a:ext cx="7239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Основные инновации Программы: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Внесены изменения в распорядок дня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Введены новые элементы режима дня: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утренний и вечерний круг.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Принята концепция образовательного результата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Вводятся новые образовательные технологии: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пространство детской реализации, образовательное событие, утренний и вечерний круг, развивающий диалог, технология позитивной социализации,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ровестничество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— технология создания детского сообщества и др.</a:t>
            </a: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Осуществляется переход на новый формат детско-взрослого взаимодействия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Предлагается новый формат праздников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Подробно прописаны принципы организации развивающей предметно-пространственной среды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Значительная часть освоения предметного содержания проходит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 новых формах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Предлагается новый формат взаимодействия с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родителями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Создание ПДР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(пространство детской реализации)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14400" y="1600200"/>
            <a:ext cx="7010400" cy="32462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Утренний круг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-это начало дня, когда дети собираются все вместе для того, чтобы порадоваться предстоящему дню, поделиться впечатлениями, узнать новости (что интересного будет сегодня?) обсудить совместные планы, проблемы, договориться о правилах.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Вечерний круг-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проводится в форме рефлексии- обсуждения с детьми наиболее важных моментов прошедшего дня.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Принята концепция образовательного результата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где гармонично сочетаются развитие способностей, воспитание ценностных представлений и освоение знаний, умений, навыков.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Вводятся новые образовательные технологии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пространство детской реализации, образовательное событие, утренний и вечерний круг, развивающий диалог, технология позитивной социализации, «</a:t>
            </a:r>
            <a:r>
              <a:rPr lang="ru-RU" sz="1400" b="1" dirty="0" err="1" smtClean="0">
                <a:latin typeface="Times New Roman" pitchFamily="18" charset="0"/>
                <a:cs typeface="Times New Roman" pitchFamily="18" charset="0"/>
              </a:rPr>
              <a:t>ровестничество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» — технология создания детского сообщества и др.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1600200"/>
            <a:ext cx="701040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Осуществляется переход на новый формат детско-взрослого взаимодействия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Основанного на умении «слышать голос ребенка» и нацеленного на развитие детской инициативы (ЗАДАЧА ПЕДАГОГА- УДЕЛЯТЬ БОЛЬШЕ ВНИМАНИЯ ДЕТСКИМ ИНТЕРЕСАМ)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Предлагается новый формат праздников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 опорой на детские интересы и детскую инициативу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Подробно прописаны принципы организации развивающей предметно-пространственной среды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Среда нацелена на самостоятельную детскую активность, и возможность найти каждому ребенку занятие по интересам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Значительная часть освоения предметного содержания проходит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в новых формах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Утренний круг, проектная деятельность, образовательное событие, игры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Предлагается новый формат взаимодействия с Родителями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Когда родители и воспитатели работают не в формате «Исполнитель»- «Заказчик» а коллеги и партнеры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u="sng" dirty="0" smtClean="0">
                <a:latin typeface="Times New Roman" pitchFamily="18" charset="0"/>
                <a:cs typeface="Times New Roman" pitchFamily="18" charset="0"/>
              </a:rPr>
              <a:t>Создание ПДР (пространства детской реализации)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Взрослый следует за ребенком помогая его активности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Планирование образовательной деятельности Занятия по программе Базовый вид деятельности Периодичность в неделю Младшая группа Физкультура в помещении Средняя группа 2 раза в неделю Физкультура на прогулке 1 раз в неделю Старшая группа 2 раза в неделю Музыка 2 раза в неделю Рисование 1 раз в неделю Подготовительная группа 2 раза в неделю 2 раза в неделю 2 раза в неделю 1 раз в неделю Лепка, аппликация, ручной труд 1 раз в неделю 1 раз в неделю 2 раза в неделю 1 раз в неделю Математическое развитие Ознакомление с окружающим миром 1 раз в неделю 1 раз в неделю 2 раза в неделю 2 раза в неделю 1 раз в неделю 2 раза в неделю Конструирование 1 раз в неделю 1 раз в неделю Развитие речи, основы грамотности 1 раз в неделю 1 раз в неделю 1 раз в неделю  Итого 1 раз в неделю 1 раз в неделю 1 раз в неделю 1 раз в неделю 1 раз в неделю 2 раза в неделю  11 занятий в неделю 1 раз в неделю 1 раз в неделю  2 раза в неделю 11 занятий в неделю 1 раз в неделю 2 раза в неделю 13 занятий в неделю 1 раз в неделю 14 занятий в неделю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66800"/>
            <a:ext cx="7162800" cy="4495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Изменения в режимных моментах (Утренний и вечерний круг)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95400"/>
            <a:ext cx="73152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Режим двигательной активности (на примере подготовительной к школе группе) Формы работы Виды занятий Физкультурные занятия а) в помещении Количество и длительность занятий 2 раза в неделю 30 мин. б) на улице Физкультурно- оздоровительная работа в режиме дня 1 раз в неделю 30 мин. а) утренняя гимнастика (по желанию детей) Ежедневно 5-10 мин. б) подвижные и спортивные игры и упражнения на прогулке Ежедневно на каждой прогулке 30- 40 мин. в) закаливающие процедуры и гимнастика после сна г) физкультминутки Ежедневно Активный отдых 15-20 минут 3-5 ежедневно в зависимости от вида и содержания занятия (в середине статического занятия) а) физкультурный досуг б) физкультурный праздник 1 раз в месяц 40 мин. 2 раза в год до 60 мин. в) День Здоровья Самостоятельная двигательная деятельность 1 раз в квартал а) самостоятельное использование физкультурного и спортивно - игрового оборудования Ежедневно б) Самостоятельная физическая активность в помещении Ежедневно в) самостоятельные подвижные и спортивные игры на прогулке Ежедневн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3152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Режим двигательной активност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219200"/>
            <a:ext cx="7239000" cy="4572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43275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Другая 3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6923C"/>
      </a:hlink>
      <a:folHlink>
        <a:srgbClr val="76923C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486</Words>
  <Application>Microsoft Office PowerPoint</Application>
  <PresentationFormat>Экран (4:3)</PresentationFormat>
  <Paragraphs>100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1_Тема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презентации</dc:title>
  <dc:creator>Шаблон Фокиной Л. П.</dc:creator>
  <cp:lastModifiedBy>User</cp:lastModifiedBy>
  <cp:revision>44</cp:revision>
  <dcterms:created xsi:type="dcterms:W3CDTF">2014-07-06T18:18:01Z</dcterms:created>
  <dcterms:modified xsi:type="dcterms:W3CDTF">2022-09-23T07:30:49Z</dcterms:modified>
</cp:coreProperties>
</file>